
<file path=[Content_Types].xml><?xml version="1.0" encoding="utf-8"?>
<Types xmlns="http://schemas.openxmlformats.org/package/2006/content-types">
  <Default Extension="tmp" ContentType="image/png"/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9" r:id="rId22"/>
    <p:sldId id="278" r:id="rId23"/>
    <p:sldId id="274" r:id="rId24"/>
    <p:sldId id="281" r:id="rId25"/>
    <p:sldId id="282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B64"/>
    <a:srgbClr val="333333"/>
    <a:srgbClr val="092159"/>
    <a:srgbClr val="102560"/>
    <a:srgbClr val="122763"/>
    <a:srgbClr val="182569"/>
    <a:srgbClr val="D29D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7" autoAdjust="0"/>
    <p:restoredTop sz="85637" autoAdjust="0"/>
  </p:normalViewPr>
  <p:slideViewPr>
    <p:cSldViewPr snapToGrid="0" snapToObjects="1">
      <p:cViewPr varScale="1">
        <p:scale>
          <a:sx n="64" d="100"/>
          <a:sy n="64" d="100"/>
        </p:scale>
        <p:origin x="157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ubhamt\Desktop\MUSE-Research\f%20vs%20tap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053299439932209E-2"/>
          <c:y val="0.1163607843137255"/>
          <c:w val="0.88348738297476592"/>
          <c:h val="0.8108603365755751"/>
        </c:manualLayout>
      </c:layout>
      <c:scatterChart>
        <c:scatterStyle val="lineMarker"/>
        <c:varyColors val="0"/>
        <c:ser>
          <c:idx val="0"/>
          <c:order val="0"/>
          <c:tx>
            <c:v>f vs taps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9"/>
            <c:marker>
              <c:symbol val="circle"/>
              <c:size val="2"/>
              <c:spPr>
                <a:solidFill>
                  <a:schemeClr val="accent1"/>
                </a:solidFill>
                <a:ln w="0">
                  <a:solidFill>
                    <a:schemeClr val="accent1"/>
                  </a:solidFill>
                </a:ln>
                <a:effectLst/>
              </c:spPr>
            </c:marker>
            <c:bubble3D val="0"/>
          </c:dPt>
          <c:xVal>
            <c:numRef>
              <c:f>Sheet1!$A$2:$A$102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xVal>
          <c:yVal>
            <c:numRef>
              <c:f>Sheet1!$C$2:$C$102</c:f>
              <c:numCache>
                <c:formatCode>General</c:formatCode>
                <c:ptCount val="101"/>
                <c:pt idx="0">
                  <c:v>50000</c:v>
                </c:pt>
                <c:pt idx="1">
                  <c:v>40000</c:v>
                </c:pt>
                <c:pt idx="2">
                  <c:v>33333.333333333336</c:v>
                </c:pt>
                <c:pt idx="3">
                  <c:v>28571.428571428569</c:v>
                </c:pt>
                <c:pt idx="4">
                  <c:v>25000</c:v>
                </c:pt>
                <c:pt idx="5">
                  <c:v>22222.222222222223</c:v>
                </c:pt>
                <c:pt idx="6">
                  <c:v>20000</c:v>
                </c:pt>
                <c:pt idx="7">
                  <c:v>18181.81818181818</c:v>
                </c:pt>
                <c:pt idx="8">
                  <c:v>16666.666666666668</c:v>
                </c:pt>
                <c:pt idx="9">
                  <c:v>15384.615384615385</c:v>
                </c:pt>
                <c:pt idx="10">
                  <c:v>14285.714285714284</c:v>
                </c:pt>
                <c:pt idx="11">
                  <c:v>13333.333333333334</c:v>
                </c:pt>
                <c:pt idx="12">
                  <c:v>12500</c:v>
                </c:pt>
                <c:pt idx="13">
                  <c:v>11764.705882352941</c:v>
                </c:pt>
                <c:pt idx="14">
                  <c:v>11111.111111111111</c:v>
                </c:pt>
                <c:pt idx="15">
                  <c:v>10526.315789473683</c:v>
                </c:pt>
                <c:pt idx="16">
                  <c:v>10000</c:v>
                </c:pt>
                <c:pt idx="17">
                  <c:v>9523.8095238095248</c:v>
                </c:pt>
                <c:pt idx="18">
                  <c:v>9090.9090909090901</c:v>
                </c:pt>
                <c:pt idx="19">
                  <c:v>8695.652173913044</c:v>
                </c:pt>
                <c:pt idx="20">
                  <c:v>8333.3333333333339</c:v>
                </c:pt>
                <c:pt idx="21">
                  <c:v>8000</c:v>
                </c:pt>
                <c:pt idx="22">
                  <c:v>7692.3076923076924</c:v>
                </c:pt>
                <c:pt idx="23">
                  <c:v>7407.4074074074078</c:v>
                </c:pt>
                <c:pt idx="24">
                  <c:v>7142.8571428571422</c:v>
                </c:pt>
                <c:pt idx="25">
                  <c:v>6896.5517241379312</c:v>
                </c:pt>
                <c:pt idx="26">
                  <c:v>6666.666666666667</c:v>
                </c:pt>
                <c:pt idx="27">
                  <c:v>6451.6129032258068</c:v>
                </c:pt>
                <c:pt idx="28">
                  <c:v>6250</c:v>
                </c:pt>
                <c:pt idx="29">
                  <c:v>6060.606060606061</c:v>
                </c:pt>
                <c:pt idx="30">
                  <c:v>5882.3529411764703</c:v>
                </c:pt>
                <c:pt idx="31">
                  <c:v>5714.2857142857147</c:v>
                </c:pt>
                <c:pt idx="32">
                  <c:v>5555.5555555555557</c:v>
                </c:pt>
                <c:pt idx="33">
                  <c:v>5405.4054054054059</c:v>
                </c:pt>
                <c:pt idx="34">
                  <c:v>5263.1578947368416</c:v>
                </c:pt>
                <c:pt idx="35">
                  <c:v>5128.2051282051279</c:v>
                </c:pt>
                <c:pt idx="36">
                  <c:v>5000</c:v>
                </c:pt>
                <c:pt idx="37">
                  <c:v>4878.0487804878048</c:v>
                </c:pt>
                <c:pt idx="38">
                  <c:v>4761.9047619047624</c:v>
                </c:pt>
                <c:pt idx="39">
                  <c:v>4651.1627906976746</c:v>
                </c:pt>
                <c:pt idx="40">
                  <c:v>4545.454545454545</c:v>
                </c:pt>
                <c:pt idx="41">
                  <c:v>4444.4444444444443</c:v>
                </c:pt>
                <c:pt idx="42">
                  <c:v>4347.826086956522</c:v>
                </c:pt>
                <c:pt idx="43">
                  <c:v>4255.3191489361707</c:v>
                </c:pt>
                <c:pt idx="44">
                  <c:v>4166.666666666667</c:v>
                </c:pt>
                <c:pt idx="45">
                  <c:v>4081.632653061225</c:v>
                </c:pt>
                <c:pt idx="46">
                  <c:v>4000</c:v>
                </c:pt>
                <c:pt idx="47">
                  <c:v>3921.5686274509803</c:v>
                </c:pt>
                <c:pt idx="48">
                  <c:v>3846.1538461538462</c:v>
                </c:pt>
                <c:pt idx="49">
                  <c:v>3773.5849056603774</c:v>
                </c:pt>
                <c:pt idx="50">
                  <c:v>3703.7037037037039</c:v>
                </c:pt>
                <c:pt idx="51">
                  <c:v>3636.3636363636365</c:v>
                </c:pt>
                <c:pt idx="52">
                  <c:v>3571.4285714285711</c:v>
                </c:pt>
                <c:pt idx="53">
                  <c:v>3508.7719298245615</c:v>
                </c:pt>
                <c:pt idx="54">
                  <c:v>3448.2758620689656</c:v>
                </c:pt>
                <c:pt idx="55">
                  <c:v>3389.8305084745762</c:v>
                </c:pt>
                <c:pt idx="56">
                  <c:v>3333.3333333333335</c:v>
                </c:pt>
                <c:pt idx="57">
                  <c:v>3278.688524590164</c:v>
                </c:pt>
                <c:pt idx="58">
                  <c:v>3225.8064516129034</c:v>
                </c:pt>
                <c:pt idx="59">
                  <c:v>3174.6031746031745</c:v>
                </c:pt>
                <c:pt idx="60">
                  <c:v>3125</c:v>
                </c:pt>
                <c:pt idx="61">
                  <c:v>3076.9230769230771</c:v>
                </c:pt>
                <c:pt idx="62">
                  <c:v>3030.3030303030305</c:v>
                </c:pt>
                <c:pt idx="63">
                  <c:v>2985.0746268656717</c:v>
                </c:pt>
                <c:pt idx="64">
                  <c:v>2941.1764705882351</c:v>
                </c:pt>
                <c:pt idx="65">
                  <c:v>2898.550724637681</c:v>
                </c:pt>
                <c:pt idx="66">
                  <c:v>2857.1428571428573</c:v>
                </c:pt>
                <c:pt idx="67">
                  <c:v>2816.9014084507044</c:v>
                </c:pt>
                <c:pt idx="68">
                  <c:v>2777.7777777777778</c:v>
                </c:pt>
                <c:pt idx="69">
                  <c:v>2739.7260273972602</c:v>
                </c:pt>
                <c:pt idx="70">
                  <c:v>2702.7027027027029</c:v>
                </c:pt>
                <c:pt idx="71">
                  <c:v>2666.6666666666665</c:v>
                </c:pt>
                <c:pt idx="72">
                  <c:v>2631.5789473684208</c:v>
                </c:pt>
                <c:pt idx="73">
                  <c:v>2597.4025974025976</c:v>
                </c:pt>
                <c:pt idx="74">
                  <c:v>2564.102564102564</c:v>
                </c:pt>
                <c:pt idx="75">
                  <c:v>2531.6455696202534</c:v>
                </c:pt>
                <c:pt idx="76">
                  <c:v>2500</c:v>
                </c:pt>
                <c:pt idx="77">
                  <c:v>2469.1358024691358</c:v>
                </c:pt>
                <c:pt idx="78">
                  <c:v>2439.0243902439024</c:v>
                </c:pt>
                <c:pt idx="79">
                  <c:v>2409.6385542168678</c:v>
                </c:pt>
                <c:pt idx="80">
                  <c:v>2380.9523809523812</c:v>
                </c:pt>
                <c:pt idx="81">
                  <c:v>2352.9411764705878</c:v>
                </c:pt>
                <c:pt idx="82">
                  <c:v>2325.5813953488373</c:v>
                </c:pt>
                <c:pt idx="83">
                  <c:v>2298.8505747126437</c:v>
                </c:pt>
                <c:pt idx="84">
                  <c:v>2272.7272727272725</c:v>
                </c:pt>
                <c:pt idx="85">
                  <c:v>2247.1910112359551</c:v>
                </c:pt>
                <c:pt idx="86">
                  <c:v>2222.2222222222222</c:v>
                </c:pt>
                <c:pt idx="87">
                  <c:v>2197.802197802198</c:v>
                </c:pt>
                <c:pt idx="88">
                  <c:v>2173.913043478261</c:v>
                </c:pt>
                <c:pt idx="89">
                  <c:v>2150.5376344086021</c:v>
                </c:pt>
                <c:pt idx="90">
                  <c:v>2127.6595744680853</c:v>
                </c:pt>
                <c:pt idx="91">
                  <c:v>2105.2631578947367</c:v>
                </c:pt>
                <c:pt idx="92">
                  <c:v>2083.3333333333335</c:v>
                </c:pt>
                <c:pt idx="93">
                  <c:v>2061.855670103093</c:v>
                </c:pt>
                <c:pt idx="94">
                  <c:v>2040.8163265306125</c:v>
                </c:pt>
                <c:pt idx="95">
                  <c:v>2020.2020202020201</c:v>
                </c:pt>
                <c:pt idx="96">
                  <c:v>2000</c:v>
                </c:pt>
                <c:pt idx="97">
                  <c:v>1980.1980198019803</c:v>
                </c:pt>
                <c:pt idx="98">
                  <c:v>1960.7843137254902</c:v>
                </c:pt>
                <c:pt idx="99">
                  <c:v>1941.7475728155339</c:v>
                </c:pt>
                <c:pt idx="100">
                  <c:v>1923.0769230769231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7621656"/>
        <c:axId val="379533096"/>
      </c:scatterChart>
      <c:valAx>
        <c:axId val="277621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533096"/>
        <c:crosses val="autoZero"/>
        <c:crossBetween val="midCat"/>
      </c:valAx>
      <c:valAx>
        <c:axId val="379533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7621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0.07874</cdr:x>
      <cdr:y>0.89882</cdr:y>
    </cdr:from>
    <cdr:to>
      <cdr:x>0.81575</cdr:x>
      <cdr:y>0.90353</cdr:y>
    </cdr:to>
    <cdr:cxnSp macro="">
      <cdr:nvCxnSpPr>
        <cdr:cNvPr id="3" name="Straight Connector 2"/>
        <cdr:cNvCxnSpPr/>
      </cdr:nvCxnSpPr>
      <cdr:spPr>
        <a:xfrm xmlns:a="http://schemas.openxmlformats.org/drawingml/2006/main" flipH="1" flipV="1">
          <a:off x="476250" y="3638551"/>
          <a:ext cx="4457700" cy="19051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0.00945</cdr:x>
      <cdr:y>0.88</cdr:y>
    </cdr:from>
    <cdr:to>
      <cdr:x>0.16063</cdr:x>
      <cdr:y>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7150" y="3562351"/>
          <a:ext cx="914400" cy="4857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</cdr:x>
      <cdr:y>0.87059</cdr:y>
    </cdr:from>
    <cdr:to>
      <cdr:x>0.16378</cdr:x>
      <cdr:y>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0" y="3524251"/>
          <a:ext cx="990600" cy="5238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800"/>
            <a:t>  </a:t>
          </a:r>
          <a:r>
            <a:rPr lang="en-US" sz="800" baseline="0"/>
            <a:t> </a:t>
          </a:r>
          <a:r>
            <a:rPr lang="en-US" sz="800"/>
            <a:t>1923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BC49A-EE7A-EE4F-836D-70F293ADCF6B}" type="datetimeFigureOut">
              <a:rPr lang="en-US" smtClean="0"/>
              <a:t>22-Jul-15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3393A-1296-5A4A-9BFE-458F7899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82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24119-EB0A-484A-8FBE-F46E7041B1B5}" type="datetimeFigureOut">
              <a:rPr lang="en-US" smtClean="0"/>
              <a:t>22-Jul-15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BFD8-90E1-374E-BED2-08CFEFA16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95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Objective of this project this summer was to cancel</a:t>
            </a:r>
            <a:r>
              <a:rPr lang="en-US" baseline="0" dirty="0" smtClean="0"/>
              <a:t> out a sin wave using Adaptive Noise Cancellation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LMS algorithm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New sample runs everytime it receives a new sample (2</a:t>
            </a:r>
            <a:r>
              <a:rPr lang="en-US" baseline="30000" dirty="0" smtClean="0"/>
              <a:t>nd</a:t>
            </a:r>
            <a:r>
              <a:rPr lang="en-US" baseline="0" dirty="0" smtClean="0"/>
              <a:t> curly)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0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</a:t>
            </a:r>
            <a:r>
              <a:rPr lang="en-US" baseline="0" dirty="0" smtClean="0"/>
              <a:t> for a certain number of taps what is the maximum sampling rate we can have (vice versa)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Taps – it is the length of the impulse response of the of the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0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Bullet  point #1 – successfully cancelled out the sin wave</a:t>
            </a:r>
          </a:p>
          <a:p>
            <a:endParaRPr lang="en-US" dirty="0" smtClean="0"/>
          </a:p>
          <a:p>
            <a:r>
              <a:rPr lang="en-US" dirty="0" smtClean="0"/>
              <a:t>#3 #1 – Analog signal that’s why. Hard</a:t>
            </a:r>
            <a:r>
              <a:rPr lang="en-US" baseline="0" dirty="0" smtClean="0"/>
              <a:t> to read the waves some times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5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HS and LS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1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there</a:t>
            </a:r>
            <a:r>
              <a:rPr lang="en-US" baseline="0" dirty="0" smtClean="0"/>
              <a:t> are several </a:t>
            </a:r>
            <a:r>
              <a:rPr lang="en-US" dirty="0" smtClean="0"/>
              <a:t>coupling capacitors and</a:t>
            </a:r>
            <a:r>
              <a:rPr lang="en-US" baseline="0" dirty="0" smtClean="0"/>
              <a:t> some filters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Rail to rail -  can output all the way to the +/- supply voltages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7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Potentiometer adds flexibility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9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Bullet</a:t>
            </a:r>
            <a:r>
              <a:rPr lang="en-US" baseline="0" dirty="0" smtClean="0"/>
              <a:t> point #2 – We deal with both Analog and Digital arrays but mostly </a:t>
            </a:r>
            <a:r>
              <a:rPr lang="en-US" baseline="0" dirty="0" err="1" smtClean="0"/>
              <a:t>anlog</a:t>
            </a:r>
            <a:r>
              <a:rPr lang="en-US" baseline="0" dirty="0" smtClean="0"/>
              <a:t> than digital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#5 – Show how much data can be stored</a:t>
            </a:r>
          </a:p>
          <a:p>
            <a:r>
              <a:rPr lang="en-US" baseline="0" dirty="0" smtClean="0"/>
              <a:t>Flash- how big of a program you can write (not a limitation)</a:t>
            </a:r>
          </a:p>
          <a:p>
            <a:r>
              <a:rPr lang="en-US" baseline="0" dirty="0" smtClean="0"/>
              <a:t>SRAM- limitation because it’s the amount of data you can store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this</a:t>
            </a:r>
            <a:r>
              <a:rPr lang="en-US" baseline="0" dirty="0" smtClean="0"/>
              <a:t> is used in many classes.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9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into detail for bullet</a:t>
            </a:r>
            <a:r>
              <a:rPr lang="en-US" baseline="0" dirty="0" smtClean="0"/>
              <a:t> point 2</a:t>
            </a:r>
          </a:p>
          <a:p>
            <a:r>
              <a:rPr lang="en-US" baseline="0" dirty="0" smtClean="0"/>
              <a:t>#4 #1 – Use it to analyze the sin wave, make sure that its not to </a:t>
            </a:r>
            <a:r>
              <a:rPr lang="en-US" baseline="0" dirty="0" err="1" smtClean="0"/>
              <a:t>stairsteppy</a:t>
            </a:r>
            <a:r>
              <a:rPr lang="en-US" baseline="0" dirty="0" smtClean="0"/>
              <a:t> and it’s a nice smooth wave</a:t>
            </a:r>
          </a:p>
          <a:p>
            <a:r>
              <a:rPr lang="en-US" baseline="0" dirty="0" smtClean="0"/>
              <a:t>#4 #2 – Use it to record random sequence ad transfer it to a PC for further analysis. (Julie)</a:t>
            </a:r>
          </a:p>
          <a:p>
            <a:r>
              <a:rPr lang="en-US" baseline="0" dirty="0" smtClean="0"/>
              <a:t>#4 #3 – Adaptive noise canceller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29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into detail</a:t>
            </a:r>
          </a:p>
          <a:p>
            <a:endParaRPr lang="en-US" dirty="0" smtClean="0"/>
          </a:p>
          <a:p>
            <a:r>
              <a:rPr lang="en-US" dirty="0" smtClean="0"/>
              <a:t>Explain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isr.</a:t>
            </a:r>
            <a:endParaRPr lang="en-US" baseline="0" dirty="0" smtClean="0"/>
          </a:p>
          <a:p>
            <a:r>
              <a:rPr lang="en-US" baseline="0" dirty="0" smtClean="0"/>
              <a:t>8kHz clock-&gt;connected to everything and </a:t>
            </a:r>
            <a:r>
              <a:rPr lang="en-US" baseline="0" dirty="0" err="1" smtClean="0"/>
              <a:t>isr</a:t>
            </a:r>
            <a:endParaRPr lang="en-US" baseline="0" dirty="0" smtClean="0"/>
          </a:p>
          <a:p>
            <a:r>
              <a:rPr lang="en-US" baseline="0" dirty="0" smtClean="0"/>
              <a:t>ISR-&gt; tells </a:t>
            </a:r>
            <a:r>
              <a:rPr lang="en-US" baseline="0" dirty="0" err="1" smtClean="0"/>
              <a:t>psoc</a:t>
            </a:r>
            <a:r>
              <a:rPr lang="en-US" baseline="0" dirty="0" smtClean="0"/>
              <a:t> that on the rising edge of the clock it will cause an interrupt</a:t>
            </a:r>
          </a:p>
          <a:p>
            <a:r>
              <a:rPr lang="en-US" baseline="0" dirty="0" smtClean="0"/>
              <a:t>Which means that</a:t>
            </a:r>
          </a:p>
          <a:p>
            <a:r>
              <a:rPr lang="en-US" baseline="0" dirty="0" smtClean="0"/>
              <a:t>Everytime that happens </a:t>
            </a:r>
            <a:r>
              <a:rPr lang="en-US" baseline="0" dirty="0" err="1" smtClean="0"/>
              <a:t>ISR_Interrupt</a:t>
            </a:r>
            <a:r>
              <a:rPr lang="en-US" baseline="0" dirty="0" smtClean="0"/>
              <a:t> is called upon. All of the interesting stuff like (canceller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is called upon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1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templateb-image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58" y="0"/>
            <a:ext cx="7825064" cy="3211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251" y="3833916"/>
            <a:ext cx="7086600" cy="806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4400" b="0" i="0">
                <a:solidFill>
                  <a:schemeClr val="accent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251" y="4712300"/>
            <a:ext cx="7086600" cy="773390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rgbClr val="D29D27"/>
                </a:solidFill>
                <a:latin typeface="Arial Italic"/>
                <a:cs typeface="Arial Ital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432910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432910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900621" y="4636987"/>
            <a:ext cx="7243379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432910" y="3215073"/>
            <a:ext cx="7711090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1783250" y="5586066"/>
            <a:ext cx="3621305" cy="601670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39" y="178953"/>
            <a:ext cx="8229600" cy="849120"/>
          </a:xfrm>
        </p:spPr>
        <p:txBody>
          <a:bodyPr anchor="b" anchorCtr="0">
            <a:normAutofit/>
          </a:bodyPr>
          <a:lstStyle>
            <a:lvl1pPr algn="l">
              <a:defRPr sz="4000" b="0" i="0">
                <a:solidFill>
                  <a:schemeClr val="tx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7B7B8E6F-A399-E34C-BB72-46DAA0995F4E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7139" y="1018178"/>
            <a:ext cx="7208837" cy="457200"/>
          </a:xfrm>
        </p:spPr>
        <p:txBody>
          <a:bodyPr>
            <a:noAutofit/>
          </a:bodyPr>
          <a:lstStyle>
            <a:lvl1pPr marL="0" indent="0">
              <a:buNone/>
              <a:defRPr sz="1800" i="1">
                <a:solidFill>
                  <a:srgbClr val="D29D27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775833" y="1021133"/>
            <a:ext cx="376851" cy="694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 userDrawn="1"/>
        </p:nvSpPr>
        <p:spPr>
          <a:xfrm>
            <a:off x="8385989" y="794202"/>
            <a:ext cx="488628" cy="4886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7335" y="691436"/>
            <a:ext cx="669010" cy="669009"/>
          </a:xfrm>
        </p:spPr>
        <p:txBody>
          <a:bodyPr/>
          <a:lstStyle>
            <a:lvl1pPr algn="ctr">
              <a:defRPr sz="1400" b="0" i="0">
                <a:solidFill>
                  <a:srgbClr val="092159"/>
                </a:solidFill>
                <a:latin typeface="Helvetica Light"/>
                <a:cs typeface="Helvetica Light"/>
              </a:defRPr>
            </a:lvl1pPr>
          </a:lstStyle>
          <a:p>
            <a:fld id="{03AE0BD7-0AB9-1F45-99C5-97F404E545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9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39" y="178953"/>
            <a:ext cx="8229600" cy="849120"/>
          </a:xfrm>
        </p:spPr>
        <p:txBody>
          <a:bodyPr anchor="b" anchorCtr="0">
            <a:normAutofit/>
          </a:bodyPr>
          <a:lstStyle>
            <a:lvl1pPr algn="l">
              <a:defRPr sz="4000" b="0" i="0">
                <a:solidFill>
                  <a:schemeClr val="tx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7B7B8E6F-A399-E34C-BB72-46DAA0995F4E}" type="datetime4">
              <a:rPr lang="en-US" smtClean="0"/>
              <a:t>July 22, 2015</a:t>
            </a:fld>
            <a:endParaRPr lang="en-US" dirty="0"/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8775833" y="1021133"/>
            <a:ext cx="376851" cy="694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 userDrawn="1"/>
        </p:nvSpPr>
        <p:spPr>
          <a:xfrm>
            <a:off x="8385989" y="794202"/>
            <a:ext cx="488628" cy="4886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7335" y="691436"/>
            <a:ext cx="669010" cy="669009"/>
          </a:xfrm>
        </p:spPr>
        <p:txBody>
          <a:bodyPr/>
          <a:lstStyle>
            <a:lvl1pPr algn="ctr">
              <a:defRPr sz="1400" b="0" i="0">
                <a:solidFill>
                  <a:srgbClr val="092159"/>
                </a:solidFill>
                <a:latin typeface="Helvetica Light"/>
                <a:cs typeface="Helvetica Light"/>
              </a:defRPr>
            </a:lvl1pPr>
          </a:lstStyle>
          <a:p>
            <a:fld id="{03AE0BD7-0AB9-1F45-99C5-97F404E545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087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10249E05-0ADA-DB43-A601-4C8DB5FB7BE5}" type="datetime4">
              <a:rPr lang="en-US" smtClean="0"/>
              <a:t>July 22, 2015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775833" y="1021133"/>
            <a:ext cx="376851" cy="694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 userDrawn="1"/>
        </p:nvSpPr>
        <p:spPr>
          <a:xfrm>
            <a:off x="8385989" y="794202"/>
            <a:ext cx="488628" cy="4886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7335" y="691436"/>
            <a:ext cx="669010" cy="669009"/>
          </a:xfrm>
        </p:spPr>
        <p:txBody>
          <a:bodyPr/>
          <a:lstStyle>
            <a:lvl1pPr algn="ctr">
              <a:defRPr sz="1400" b="0" i="0">
                <a:solidFill>
                  <a:srgbClr val="092159"/>
                </a:solidFill>
                <a:latin typeface="Helvetica Light"/>
                <a:cs typeface="Helvetica Light"/>
              </a:defRPr>
            </a:lvl1pPr>
          </a:lstStyle>
          <a:p>
            <a:fld id="{03AE0BD7-0AB9-1F45-99C5-97F404E5451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36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Pg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10249E05-0ADA-DB43-A601-4C8DB5FB7BE5}" type="datetime4">
              <a:rPr lang="en-US" smtClean="0"/>
              <a:t>July 22, 2015</a:t>
            </a:fld>
            <a:endParaRPr lang="en-US" dirty="0"/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25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59" y="0"/>
            <a:ext cx="7825062" cy="3211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251" y="3833916"/>
            <a:ext cx="7086600" cy="806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4400" b="0" i="0">
                <a:solidFill>
                  <a:schemeClr val="accent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251" y="4712300"/>
            <a:ext cx="7086600" cy="773390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rgbClr val="D29D27"/>
                </a:solidFill>
                <a:latin typeface="Arial Italic"/>
                <a:cs typeface="Arial Ital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432910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432910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900621" y="4636987"/>
            <a:ext cx="7243379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432910" y="3215073"/>
            <a:ext cx="7711090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1783250" y="5586066"/>
            <a:ext cx="3621305" cy="601670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59" y="0"/>
            <a:ext cx="7825062" cy="3211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251" y="3833916"/>
            <a:ext cx="7086600" cy="806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4400" b="0" i="0">
                <a:solidFill>
                  <a:schemeClr val="accent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251" y="4712300"/>
            <a:ext cx="7086600" cy="773390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rgbClr val="D29D27"/>
                </a:solidFill>
                <a:latin typeface="Arial Italic"/>
                <a:cs typeface="Arial Ital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432910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432910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900621" y="4636987"/>
            <a:ext cx="7243379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432910" y="3215073"/>
            <a:ext cx="7711090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1783250" y="5586066"/>
            <a:ext cx="3621305" cy="601670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nser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432910" y="0"/>
            <a:ext cx="7711090" cy="3215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32910" y="-1"/>
            <a:ext cx="7711090" cy="32150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your own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251" y="3833916"/>
            <a:ext cx="7086600" cy="806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4400" b="0" i="0">
                <a:solidFill>
                  <a:schemeClr val="accent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251" y="4712300"/>
            <a:ext cx="7086600" cy="773390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rgbClr val="D29D27"/>
                </a:solidFill>
                <a:latin typeface="Arial Italic"/>
                <a:cs typeface="Arial Ital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432910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432910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900621" y="4636987"/>
            <a:ext cx="7243379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432910" y="3215073"/>
            <a:ext cx="7711090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1783250" y="5586066"/>
            <a:ext cx="3621305" cy="601670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9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522882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98" y="2427663"/>
            <a:ext cx="7367446" cy="80645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400" b="0" i="0" baseline="0">
                <a:solidFill>
                  <a:srgbClr val="FFFFFF"/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5522882"/>
            <a:ext cx="9144001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4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3400" y="2780457"/>
            <a:ext cx="6034302" cy="8064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400" b="0" i="0" baseline="0">
                <a:solidFill>
                  <a:schemeClr val="accent2">
                    <a:lumMod val="50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166656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166656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8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3400" y="2499305"/>
            <a:ext cx="6034302" cy="806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70000"/>
              </a:lnSpc>
              <a:defRPr sz="4400" b="0" i="0">
                <a:solidFill>
                  <a:schemeClr val="accent2">
                    <a:lumMod val="50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3400" y="3441744"/>
            <a:ext cx="6034302" cy="773390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rgbClr val="D29D27"/>
                </a:solidFill>
                <a:latin typeface="Arial Italic"/>
                <a:cs typeface="Arial Ital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166656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166656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835314" y="3361106"/>
            <a:ext cx="6308686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5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39" y="178953"/>
            <a:ext cx="8229600" cy="849120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000" b="0" i="0">
                <a:solidFill>
                  <a:schemeClr val="tx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7139" y="1018178"/>
            <a:ext cx="7208837" cy="457200"/>
          </a:xfrm>
        </p:spPr>
        <p:txBody>
          <a:bodyPr>
            <a:noAutofit/>
          </a:bodyPr>
          <a:lstStyle>
            <a:lvl1pPr marL="0" indent="0">
              <a:buNone/>
              <a:defRPr sz="1800" i="1">
                <a:solidFill>
                  <a:srgbClr val="D29D27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457200" y="1793394"/>
            <a:ext cx="8248650" cy="38787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775833" y="1021133"/>
            <a:ext cx="376851" cy="694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385989" y="794202"/>
            <a:ext cx="488628" cy="4886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7335" y="691436"/>
            <a:ext cx="669010" cy="669009"/>
          </a:xfrm>
        </p:spPr>
        <p:txBody>
          <a:bodyPr/>
          <a:lstStyle>
            <a:lvl1pPr algn="ctr">
              <a:defRPr sz="1400" b="0" i="0">
                <a:solidFill>
                  <a:srgbClr val="092159"/>
                </a:solidFill>
                <a:latin typeface="Helvetica Light"/>
                <a:cs typeface="Helvetica Light"/>
              </a:defRPr>
            </a:lvl1pPr>
          </a:lstStyle>
          <a:p>
            <a:fld id="{03AE0BD7-0AB9-1F45-99C5-97F404E545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0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39" y="178953"/>
            <a:ext cx="8229600" cy="849120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000" b="0" i="0">
                <a:solidFill>
                  <a:schemeClr val="tx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EC60FC8C-8CC2-5440-81F3-2FD12855F33A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7139" y="1018178"/>
            <a:ext cx="7208837" cy="457200"/>
          </a:xfrm>
        </p:spPr>
        <p:txBody>
          <a:bodyPr>
            <a:noAutofit/>
          </a:bodyPr>
          <a:lstStyle>
            <a:lvl1pPr marL="0" indent="0">
              <a:buNone/>
              <a:defRPr sz="1800" i="1">
                <a:solidFill>
                  <a:srgbClr val="D29D27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457200" y="1793394"/>
            <a:ext cx="3991648" cy="387874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8"/>
          <p:cNvSpPr>
            <a:spLocks noGrp="1"/>
          </p:cNvSpPr>
          <p:nvPr>
            <p:ph sz="quarter" idx="16"/>
          </p:nvPr>
        </p:nvSpPr>
        <p:spPr>
          <a:xfrm>
            <a:off x="4713625" y="1793394"/>
            <a:ext cx="3991648" cy="387874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775833" y="1021133"/>
            <a:ext cx="376851" cy="694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8385989" y="794202"/>
            <a:ext cx="488628" cy="4886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7335" y="691436"/>
            <a:ext cx="669010" cy="669009"/>
          </a:xfrm>
        </p:spPr>
        <p:txBody>
          <a:bodyPr/>
          <a:lstStyle>
            <a:lvl1pPr algn="ctr">
              <a:defRPr sz="1400" b="0" i="0">
                <a:solidFill>
                  <a:srgbClr val="092159"/>
                </a:solidFill>
                <a:latin typeface="Helvetica Light"/>
                <a:cs typeface="Helvetica Light"/>
              </a:defRPr>
            </a:lvl1pPr>
          </a:lstStyle>
          <a:p>
            <a:fld id="{03AE0BD7-0AB9-1F45-99C5-97F404E545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6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3F987-65D2-B24A-B9C4-B8A0DA6E8D56}" type="datetime4">
              <a:rPr lang="en-US" smtClean="0"/>
              <a:t>July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E0BD7-0AB9-1F45-99C5-97F404E54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3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70" r:id="rId5"/>
    <p:sldLayoutId id="2147483669" r:id="rId6"/>
    <p:sldLayoutId id="2147483661" r:id="rId7"/>
    <p:sldLayoutId id="2147483660" r:id="rId8"/>
    <p:sldLayoutId id="2147483662" r:id="rId9"/>
    <p:sldLayoutId id="2147483663" r:id="rId10"/>
    <p:sldLayoutId id="2147483674" r:id="rId11"/>
    <p:sldLayoutId id="2147483664" r:id="rId12"/>
    <p:sldLayoutId id="2147483668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3333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9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4" Type="http://schemas.openxmlformats.org/officeDocument/2006/relationships/image" Target="../media/image9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Active Audio Cancellation of Electronically Amplified Sound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Shubh Tandon</a:t>
            </a:r>
          </a:p>
          <a:p>
            <a:r>
              <a:rPr lang="en-US" dirty="0" smtClean="0"/>
              <a:t>Mentor: Larry Pearlstein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3250" y="5586066"/>
            <a:ext cx="3925572" cy="601670"/>
          </a:xfrm>
        </p:spPr>
        <p:txBody>
          <a:bodyPr/>
          <a:lstStyle/>
          <a:p>
            <a:r>
              <a:rPr lang="en-US" dirty="0" smtClean="0"/>
              <a:t>Mentored Undergraduate Summer Experience 2015</a:t>
            </a:r>
          </a:p>
          <a:p>
            <a:r>
              <a:rPr lang="en-US" dirty="0" smtClean="0"/>
              <a:t>Department of Electrical and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4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Headphone Speaker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dirty="0" smtClean="0"/>
              <a:t>LM380 operational amplifier used</a:t>
            </a:r>
          </a:p>
          <a:p>
            <a:r>
              <a:rPr lang="en-US" sz="2400" dirty="0" smtClean="0"/>
              <a:t>Potentiometer used to select the most suitable gain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16" y="2738343"/>
            <a:ext cx="5239481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 Specs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FC8C-8CC2-5440-81F3-2FD12855F33A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Headphone Speaker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Power rating – 4W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Impedance – 4 Ohms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Frequency range – 100 to 20,000Hz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643" y="2278237"/>
            <a:ext cx="3878744" cy="290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PSoC Creator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PSoC?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PSoC Creator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PSoC is a family of microcontroller integrated circuits</a:t>
            </a:r>
          </a:p>
          <a:p>
            <a:r>
              <a:rPr lang="en-US" sz="2400" dirty="0" smtClean="0"/>
              <a:t>Includes a CPU core, mixed signal arrays of integrated analog and digital peripherals</a:t>
            </a:r>
          </a:p>
          <a:p>
            <a:r>
              <a:rPr lang="en-US" sz="2400" dirty="0" smtClean="0"/>
              <a:t>Using PSoC 5LP in this Project</a:t>
            </a:r>
          </a:p>
          <a:p>
            <a:r>
              <a:rPr lang="en-US" sz="2400" dirty="0" smtClean="0"/>
              <a:t>32-bit ARM Cortex-M3 up to 67MHz, 84MIPS</a:t>
            </a:r>
          </a:p>
          <a:p>
            <a:r>
              <a:rPr lang="en-US" sz="2400" dirty="0" smtClean="0"/>
              <a:t>Flash Memory of 32KB-256KB and Stored RAM of 8KB to 64KB</a:t>
            </a:r>
          </a:p>
          <a:p>
            <a:r>
              <a:rPr lang="en-US" sz="2400" dirty="0" smtClean="0"/>
              <a:t>Operates from 2.7V to 5.5V</a:t>
            </a:r>
          </a:p>
          <a:p>
            <a:r>
              <a:rPr lang="en-US" sz="2400" dirty="0" smtClean="0"/>
              <a:t>Avoids use of custom circuit boards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PSoC?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PSoC Creator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88" y="1360445"/>
            <a:ext cx="5089295" cy="512299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8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PSoC Creator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dirty="0" smtClean="0"/>
              <a:t>PSoC was used to output a generated sin wave via the speaker</a:t>
            </a:r>
          </a:p>
          <a:p>
            <a:r>
              <a:rPr lang="en-US" sz="2400" dirty="0" smtClean="0"/>
              <a:t>2 sin waves – HS model and LS Model</a:t>
            </a:r>
          </a:p>
          <a:p>
            <a:r>
              <a:rPr lang="en-US" sz="2400" dirty="0" smtClean="0"/>
              <a:t>Code in PSoC does the adaptive cancelling</a:t>
            </a:r>
          </a:p>
          <a:p>
            <a:r>
              <a:rPr lang="en-US" sz="2400" dirty="0" smtClean="0"/>
              <a:t>3 Modes included</a:t>
            </a:r>
          </a:p>
          <a:p>
            <a:pPr lvl="1"/>
            <a:r>
              <a:rPr lang="en-US" sz="2000" dirty="0" smtClean="0"/>
              <a:t>Basic look at the sine wave</a:t>
            </a:r>
          </a:p>
          <a:p>
            <a:pPr lvl="1"/>
            <a:r>
              <a:rPr lang="en-US" sz="2000" dirty="0" smtClean="0"/>
              <a:t>Analyzing a random sequence</a:t>
            </a:r>
          </a:p>
          <a:p>
            <a:pPr lvl="1"/>
            <a:r>
              <a:rPr lang="en-US" sz="2000" dirty="0" smtClean="0"/>
              <a:t>Adaptive canceller 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4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Content Placeholder 10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62" y="1626574"/>
            <a:ext cx="4247625" cy="3985272"/>
          </a:xfrm>
        </p:spPr>
      </p:pic>
      <p:grpSp>
        <p:nvGrpSpPr>
          <p:cNvPr id="17" name="Group 16"/>
          <p:cNvGrpSpPr/>
          <p:nvPr/>
        </p:nvGrpSpPr>
        <p:grpSpPr>
          <a:xfrm>
            <a:off x="4061266" y="1594258"/>
            <a:ext cx="2074836" cy="4241240"/>
            <a:chOff x="4061266" y="1594258"/>
            <a:chExt cx="2074836" cy="4241240"/>
          </a:xfrm>
        </p:grpSpPr>
        <p:pic>
          <p:nvPicPr>
            <p:cNvPr id="13" name="Content Placeholder 10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28267" y="1594258"/>
              <a:ext cx="465573" cy="720345"/>
            </a:xfrm>
            <a:prstGeom prst="rect">
              <a:avLst/>
            </a:prstGeom>
          </p:spPr>
        </p:pic>
        <p:pic>
          <p:nvPicPr>
            <p:cNvPr id="14" name="Picture 13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1266" y="2852714"/>
              <a:ext cx="932573" cy="740339"/>
            </a:xfrm>
            <a:prstGeom prst="rect">
              <a:avLst/>
            </a:prstGeom>
          </p:spPr>
        </p:pic>
        <p:pic>
          <p:nvPicPr>
            <p:cNvPr id="15" name="Picture 14" descr="Screen Clippi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939" y="4171335"/>
              <a:ext cx="1664163" cy="1664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9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Assignments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Content Placeholder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99" y="1475378"/>
            <a:ext cx="4689554" cy="45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08" y="1616905"/>
            <a:ext cx="5630061" cy="371526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6340840" y="1927798"/>
            <a:ext cx="194872" cy="77360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6325850" y="2930576"/>
            <a:ext cx="209862" cy="3147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6325850" y="3474539"/>
            <a:ext cx="209862" cy="74950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5554" y="1991436"/>
            <a:ext cx="152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 wave generator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5554" y="2899426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canceller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75554" y="3668337"/>
            <a:ext cx="103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up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	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3" y="1867298"/>
            <a:ext cx="7754432" cy="345805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2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	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14" y="1755564"/>
            <a:ext cx="6592832" cy="2861405"/>
          </a:xfr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14" y="4723707"/>
            <a:ext cx="5239481" cy="1276528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6940446" y="4753165"/>
            <a:ext cx="155448" cy="10330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940446" y="1708878"/>
            <a:ext cx="155448" cy="290809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32135" y="300160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LMS algorithm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2135" y="4753165"/>
            <a:ext cx="1684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Runs whenever </a:t>
            </a:r>
          </a:p>
          <a:p>
            <a:r>
              <a:rPr lang="en-US" dirty="0" smtClean="0"/>
              <a:t>A new sample</a:t>
            </a:r>
          </a:p>
          <a:p>
            <a:r>
              <a:rPr lang="en-US" dirty="0" smtClean="0"/>
              <a:t>Is received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09470" y="5999202"/>
            <a:ext cx="47708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/>
              <a:t>∑e^2 (n) = Ʃ (d(n) - w ⃑^( t)* x ⃑(n))^2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644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PSoC Performance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Convenient way of looking at the performance</a:t>
            </a:r>
          </a:p>
          <a:p>
            <a:r>
              <a:rPr lang="en-US" sz="2400" dirty="0" smtClean="0"/>
              <a:t>Compares sampling rate (frequency) with number of taps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777478"/>
              </p:ext>
            </p:extLst>
          </p:nvPr>
        </p:nvGraphicFramePr>
        <p:xfrm>
          <a:off x="1322958" y="2623279"/>
          <a:ext cx="6366995" cy="3312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3397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system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262" y="2352081"/>
            <a:ext cx="3878263" cy="290869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3854" y="2352082"/>
            <a:ext cx="3878262" cy="290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G_3661">
            <a:hlinkClick r:id="" action="ppaction://media"/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1440940" y="2136687"/>
            <a:ext cx="5488064" cy="308711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FC8C-8CC2-5440-81F3-2FD12855F33A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Garamond"/>
                <a:ea typeface="+mj-ea"/>
                <a:cs typeface="Garamond"/>
              </a:rPr>
              <a:t>Conclusion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Garamond"/>
              <a:ea typeface="+mj-ea"/>
              <a:cs typeface="Garamond"/>
            </a:endParaRPr>
          </a:p>
          <a:p>
            <a:pPr marL="342900" indent="-3429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Achieved goal for the summer</a:t>
            </a:r>
          </a:p>
          <a:p>
            <a:pPr marL="342900" indent="-3429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*PSoC isn’t powerful enough</a:t>
            </a:r>
          </a:p>
          <a:p>
            <a:pPr marL="342900" indent="-3429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Challenges faced include</a:t>
            </a:r>
          </a:p>
          <a:p>
            <a:pPr marL="342900" indent="-3429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085850" lvl="1" indent="-3429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Too much noise </a:t>
            </a:r>
          </a:p>
          <a:p>
            <a:pPr marL="1085850" lvl="1" indent="-3429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085850" lvl="1" indent="-3429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Garamond"/>
                <a:ea typeface="+mj-ea"/>
                <a:cs typeface="Garamond"/>
              </a:rPr>
              <a:t>Future Work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Garamond"/>
              <a:ea typeface="+mj-ea"/>
              <a:cs typeface="Garamond"/>
            </a:endParaRPr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Trying to find an alternative for </a:t>
            </a:r>
            <a:r>
              <a:rPr lang="en-US" dirty="0" err="1" smtClean="0"/>
              <a:t>PsoC</a:t>
            </a:r>
            <a:endParaRPr lang="en-US" dirty="0" smtClean="0"/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Would like to go from an analog circuit to a digital circuit</a:t>
            </a:r>
          </a:p>
          <a:p>
            <a:pPr marL="1200150" lvl="1" indent="-4572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Reduces noise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1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r>
              <a:rPr lang="en-US" sz="1300" dirty="0"/>
              <a:t>[WID1975] </a:t>
            </a:r>
            <a:r>
              <a:rPr lang="en-US" sz="1300" dirty="0" err="1"/>
              <a:t>Widrow</a:t>
            </a:r>
            <a:r>
              <a:rPr lang="en-US" sz="1300" dirty="0"/>
              <a:t>, Bernard, et al. "Adaptive noise cancelling: Principles and </a:t>
            </a:r>
            <a:r>
              <a:rPr lang="en-US" sz="1300" dirty="0" err="1"/>
              <a:t>applications."Proceedings</a:t>
            </a:r>
            <a:r>
              <a:rPr lang="en-US" sz="1300" dirty="0"/>
              <a:t> of  </a:t>
            </a:r>
            <a:r>
              <a:rPr lang="en-US" sz="1300" dirty="0" smtClean="0"/>
              <a:t>the </a:t>
            </a:r>
            <a:r>
              <a:rPr lang="en-US" sz="1300" dirty="0"/>
              <a:t>IEEE 63.12 (1975): 1692-1716</a:t>
            </a:r>
            <a:r>
              <a:rPr lang="en-US" sz="1300" dirty="0" smtClean="0"/>
              <a:t>.</a:t>
            </a:r>
            <a:endParaRPr lang="en-US" sz="1300" dirty="0"/>
          </a:p>
          <a:p>
            <a:r>
              <a:rPr lang="en-US" sz="1300" dirty="0"/>
              <a:t>[KAJ2012] Kajikawa, </a:t>
            </a:r>
            <a:r>
              <a:rPr lang="en-US" sz="1300" dirty="0" err="1"/>
              <a:t>Yoshinobu</a:t>
            </a:r>
            <a:r>
              <a:rPr lang="en-US" sz="1300" dirty="0"/>
              <a:t>, </a:t>
            </a:r>
            <a:r>
              <a:rPr lang="en-US" sz="1300" dirty="0" err="1"/>
              <a:t>Woon</a:t>
            </a:r>
            <a:r>
              <a:rPr lang="en-US" sz="1300" dirty="0"/>
              <a:t>-Seng </a:t>
            </a:r>
            <a:r>
              <a:rPr lang="en-US" sz="1300" dirty="0" err="1"/>
              <a:t>Gan</a:t>
            </a:r>
            <a:r>
              <a:rPr lang="en-US" sz="1300" dirty="0"/>
              <a:t>, and Sen M. </a:t>
            </a:r>
            <a:r>
              <a:rPr lang="en-US" sz="1300" dirty="0" err="1"/>
              <a:t>Kuo</a:t>
            </a:r>
            <a:r>
              <a:rPr lang="en-US" sz="1300" dirty="0"/>
              <a:t>. "Recent advances on active noise </a:t>
            </a:r>
            <a:r>
              <a:rPr lang="en-US" sz="1300" dirty="0" smtClean="0"/>
              <a:t> control</a:t>
            </a:r>
            <a:r>
              <a:rPr lang="en-US" sz="1300" dirty="0"/>
              <a:t>: open issues and innovative applications." APSIPA Transactions on Signal and </a:t>
            </a:r>
            <a:r>
              <a:rPr lang="en-US" sz="1300" dirty="0" smtClean="0"/>
              <a:t>Information Processing</a:t>
            </a:r>
            <a:r>
              <a:rPr lang="en-US" sz="1300" dirty="0"/>
              <a:t> 1 (2012): </a:t>
            </a:r>
            <a:r>
              <a:rPr lang="en-US" sz="1300" dirty="0" smtClean="0"/>
              <a:t>e3</a:t>
            </a:r>
            <a:endParaRPr lang="en-US" sz="1300" dirty="0"/>
          </a:p>
          <a:p>
            <a:r>
              <a:rPr lang="en-US" sz="1300" dirty="0"/>
              <a:t>[MOR1980] Morgan, Dennis R. "An analysis of multiple correlation cancellation loops with a filter in the </a:t>
            </a:r>
            <a:r>
              <a:rPr lang="en-US" sz="1300" dirty="0" smtClean="0"/>
              <a:t> auxiliary </a:t>
            </a:r>
            <a:r>
              <a:rPr lang="en-US" sz="1300" dirty="0"/>
              <a:t>path." Acoustics, Speech and Signal Processing, IEEE Transactions on 28.4 (1980): 454-467</a:t>
            </a:r>
            <a:r>
              <a:rPr lang="en-US" sz="1300" dirty="0" smtClean="0"/>
              <a:t>.</a:t>
            </a:r>
            <a:endParaRPr lang="en-US" sz="1300" dirty="0"/>
          </a:p>
          <a:p>
            <a:r>
              <a:rPr lang="en-US" sz="1300" dirty="0"/>
              <a:t>[RAM2008] Ramachandran, </a:t>
            </a:r>
            <a:r>
              <a:rPr lang="en-US" sz="1300" dirty="0" err="1"/>
              <a:t>Venkat</a:t>
            </a:r>
            <a:r>
              <a:rPr lang="en-US" sz="1300" dirty="0"/>
              <a:t> R., </a:t>
            </a:r>
            <a:r>
              <a:rPr lang="en-US" sz="1300" dirty="0" err="1"/>
              <a:t>Issa</a:t>
            </a:r>
            <a:r>
              <a:rPr lang="en-US" sz="1300" dirty="0"/>
              <a:t> </a:t>
            </a:r>
            <a:r>
              <a:rPr lang="en-US" sz="1300" dirty="0" err="1"/>
              <a:t>Panahi</a:t>
            </a:r>
            <a:r>
              <a:rPr lang="en-US" sz="1300" dirty="0"/>
              <a:t>, and Eduardo Perez. "Active reduction of high-level </a:t>
            </a:r>
            <a:r>
              <a:rPr lang="en-US" sz="1300" dirty="0" smtClean="0"/>
              <a:t>acoustic </a:t>
            </a:r>
            <a:r>
              <a:rPr lang="en-US" sz="1300" dirty="0"/>
              <a:t>noise on a fMRI test-bed using </a:t>
            </a:r>
            <a:r>
              <a:rPr lang="en-US" sz="1300" dirty="0" err="1"/>
              <a:t>labview</a:t>
            </a:r>
            <a:r>
              <a:rPr lang="en-US" sz="1300" dirty="0"/>
              <a:t> and FPGA platforms." Acoustics, Speech and Signal </a:t>
            </a:r>
            <a:r>
              <a:rPr lang="en-US" sz="1300" dirty="0" smtClean="0"/>
              <a:t>Processing</a:t>
            </a:r>
            <a:r>
              <a:rPr lang="en-US" sz="1300" dirty="0"/>
              <a:t>, 2008. ICASSP 2008. IEEE International Conference on. IEEE, 2008</a:t>
            </a:r>
            <a:r>
              <a:rPr lang="en-US" sz="1300" dirty="0" smtClean="0"/>
              <a:t>.</a:t>
            </a:r>
            <a:endParaRPr lang="en-US" sz="1300" dirty="0"/>
          </a:p>
          <a:p>
            <a:r>
              <a:rPr lang="en-US" sz="1300" dirty="0"/>
              <a:t>[KAS2013] </a:t>
            </a:r>
            <a:r>
              <a:rPr lang="en-US" sz="1300" dirty="0" err="1"/>
              <a:t>Rutger</a:t>
            </a:r>
            <a:r>
              <a:rPr lang="en-US" sz="1300" dirty="0"/>
              <a:t> </a:t>
            </a:r>
            <a:r>
              <a:rPr lang="en-US" sz="1300" dirty="0" err="1"/>
              <a:t>Kastby</a:t>
            </a:r>
            <a:r>
              <a:rPr lang="en-US" sz="1300" dirty="0"/>
              <a:t>, </a:t>
            </a:r>
            <a:r>
              <a:rPr lang="en-US" sz="1300" dirty="0" err="1"/>
              <a:t>Claes</a:t>
            </a:r>
            <a:r>
              <a:rPr lang="en-US" sz="1300" dirty="0"/>
              <a:t>. "Active control for adaptive sound zones in passenger train </a:t>
            </a:r>
            <a:r>
              <a:rPr lang="en-US" sz="1300" dirty="0" smtClean="0"/>
              <a:t>compartments</a:t>
            </a:r>
            <a:r>
              <a:rPr lang="en-US" sz="1300" dirty="0"/>
              <a:t>." (2013</a:t>
            </a:r>
            <a:r>
              <a:rPr lang="en-US" sz="1300" dirty="0" smtClean="0"/>
              <a:t>).</a:t>
            </a:r>
            <a:endParaRPr lang="en-US" sz="1300" dirty="0"/>
          </a:p>
          <a:p>
            <a:r>
              <a:rPr lang="en-US" sz="1300" dirty="0"/>
              <a:t>[GEO2013] George, </a:t>
            </a:r>
            <a:r>
              <a:rPr lang="en-US" sz="1300" dirty="0" err="1"/>
              <a:t>Nithin</a:t>
            </a:r>
            <a:r>
              <a:rPr lang="en-US" sz="1300" dirty="0"/>
              <a:t> V., and Ganapati Panda. "Advances in active noise control: A survey, with </a:t>
            </a:r>
            <a:r>
              <a:rPr lang="en-US" sz="1300" dirty="0" smtClean="0"/>
              <a:t>emphasis </a:t>
            </a:r>
            <a:r>
              <a:rPr lang="en-US" sz="1300" dirty="0"/>
              <a:t>on recent nonlinear techniques." Signal processing </a:t>
            </a:r>
            <a:r>
              <a:rPr lang="en-US" sz="1300" dirty="0" smtClean="0"/>
              <a:t>93.2</a:t>
            </a:r>
            <a:endParaRPr lang="en-US" sz="1300" dirty="0"/>
          </a:p>
          <a:p>
            <a:r>
              <a:rPr lang="en-US" sz="1300" dirty="0"/>
              <a:t>[SAL2014] </a:t>
            </a:r>
            <a:r>
              <a:rPr lang="en-US" sz="1300" dirty="0" err="1"/>
              <a:t>Salmasi</a:t>
            </a:r>
            <a:r>
              <a:rPr lang="en-US" sz="1300" dirty="0"/>
              <a:t>, </a:t>
            </a:r>
            <a:r>
              <a:rPr lang="en-US" sz="1300" dirty="0" err="1"/>
              <a:t>Mehrshad</a:t>
            </a:r>
            <a:r>
              <a:rPr lang="en-US" sz="1300" dirty="0"/>
              <a:t>, and </a:t>
            </a:r>
            <a:r>
              <a:rPr lang="en-US" sz="1300" dirty="0" err="1"/>
              <a:t>Homayoun</a:t>
            </a:r>
            <a:r>
              <a:rPr lang="en-US" sz="1300" dirty="0"/>
              <a:t> </a:t>
            </a:r>
            <a:r>
              <a:rPr lang="en-US" sz="1300" dirty="0" err="1"/>
              <a:t>Mahdavi-Nasab</a:t>
            </a:r>
            <a:r>
              <a:rPr lang="en-US" sz="1300" dirty="0"/>
              <a:t>. "Evaluation of Neural Networks </a:t>
            </a:r>
            <a:r>
              <a:rPr lang="en-US" sz="1300" dirty="0" smtClean="0"/>
              <a:t>Performance </a:t>
            </a:r>
            <a:r>
              <a:rPr lang="en-US" sz="1300" dirty="0"/>
              <a:t>in Active Cancellation of Acoustic Noise." </a:t>
            </a:r>
            <a:r>
              <a:rPr lang="en-US" sz="1300" dirty="0" err="1"/>
              <a:t>Majlesi</a:t>
            </a:r>
            <a:r>
              <a:rPr lang="en-US" sz="1300" dirty="0"/>
              <a:t> Journal of Electrical Engineering 8.4 </a:t>
            </a:r>
            <a:r>
              <a:rPr lang="en-US" sz="1300" dirty="0" smtClean="0"/>
              <a:t>(</a:t>
            </a:r>
            <a:r>
              <a:rPr lang="en-US" sz="1300" dirty="0"/>
              <a:t>2014): 1-7.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5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5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System Architecture 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1" y="1694933"/>
            <a:ext cx="7661874" cy="401630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1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Built 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System Architecture 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38" y="1632173"/>
            <a:ext cx="6640637" cy="427018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1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Pre amplifier for the microphone</a:t>
            </a:r>
          </a:p>
          <a:p>
            <a:r>
              <a:rPr lang="en-US" sz="2400" dirty="0" smtClean="0"/>
              <a:t>Used to increase the gain </a:t>
            </a:r>
          </a:p>
          <a:p>
            <a:r>
              <a:rPr lang="en-US" sz="2400" dirty="0" smtClean="0"/>
              <a:t>Potentiometer fixed in order to adjust the gain if needed</a:t>
            </a:r>
            <a:endParaRPr lang="en-US" sz="2400" dirty="0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3" y="3153205"/>
            <a:ext cx="7392432" cy="2610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9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Microphone Specs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FC8C-8CC2-5440-81F3-2FD12855F33A}" type="datetime4">
              <a:rPr lang="en-US" smtClean="0"/>
              <a:t>July 22,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  <a:endParaRPr lang="en-US" dirty="0"/>
          </a:p>
        </p:txBody>
      </p:sp>
      <p:pic>
        <p:nvPicPr>
          <p:cNvPr id="11" name="Content Placeholder 10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38" y="1671426"/>
            <a:ext cx="1022644" cy="158225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Excellent power supply noise rejection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Delivers a 200kHz gain bandwidth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Open loop gain =125dB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Rail </a:t>
            </a:r>
            <a:r>
              <a:rPr lang="en-US" sz="2400" dirty="0" smtClean="0"/>
              <a:t>to </a:t>
            </a:r>
            <a:r>
              <a:rPr lang="en-US" sz="2400" dirty="0" smtClean="0"/>
              <a:t>Rail </a:t>
            </a:r>
            <a:r>
              <a:rPr lang="en-US" sz="2400" dirty="0" smtClean="0"/>
              <a:t>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Low-cost microphone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2444" y="2169061"/>
            <a:ext cx="3362806" cy="26114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1262226"/>
            <a:ext cx="81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O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Headphone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CNJ Template 1">
  <a:themeElements>
    <a:clrScheme name="Custom 2">
      <a:dk1>
        <a:sysClr val="windowText" lastClr="000000"/>
      </a:dk1>
      <a:lt1>
        <a:sysClr val="window" lastClr="FFFFFF"/>
      </a:lt1>
      <a:dk2>
        <a:srgbClr val="254071"/>
      </a:dk2>
      <a:lt2>
        <a:srgbClr val="F7ECD0"/>
      </a:lt2>
      <a:accent1>
        <a:srgbClr val="234273"/>
      </a:accent1>
      <a:accent2>
        <a:srgbClr val="386796"/>
      </a:accent2>
      <a:accent3>
        <a:srgbClr val="0089B8"/>
      </a:accent3>
      <a:accent4>
        <a:srgbClr val="B6922B"/>
      </a:accent4>
      <a:accent5>
        <a:srgbClr val="E1CC8B"/>
      </a:accent5>
      <a:accent6>
        <a:srgbClr val="B3B3B3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TCNJ Powerpoint Template March 2015</Template>
  <TotalTime>1156</TotalTime>
  <Words>763</Words>
  <Application>Microsoft Office PowerPoint</Application>
  <PresentationFormat>On-screen Show (4:3)</PresentationFormat>
  <Paragraphs>189</Paragraphs>
  <Slides>26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Italic</vt:lpstr>
      <vt:lpstr>Calibri</vt:lpstr>
      <vt:lpstr>Cambria</vt:lpstr>
      <vt:lpstr>Garamond</vt:lpstr>
      <vt:lpstr>Helvetica Light</vt:lpstr>
      <vt:lpstr>TCNJ Template 1</vt:lpstr>
      <vt:lpstr>Active Audio Cancellation of Electronically Amplified Sound</vt:lpstr>
      <vt:lpstr>Objective</vt:lpstr>
      <vt:lpstr>System Architecture</vt:lpstr>
      <vt:lpstr>System Model</vt:lpstr>
      <vt:lpstr>System Built  </vt:lpstr>
      <vt:lpstr>Microphone</vt:lpstr>
      <vt:lpstr>Circuit</vt:lpstr>
      <vt:lpstr>Microphone Specs</vt:lpstr>
      <vt:lpstr>Headphone speaker</vt:lpstr>
      <vt:lpstr>Circuit</vt:lpstr>
      <vt:lpstr>Speaker Specs</vt:lpstr>
      <vt:lpstr>PSoC Creator</vt:lpstr>
      <vt:lpstr>What is PSoC?</vt:lpstr>
      <vt:lpstr>What is PSoC?</vt:lpstr>
      <vt:lpstr>How did I use PSoC?</vt:lpstr>
      <vt:lpstr>Schematic</vt:lpstr>
      <vt:lpstr>Pin Assignments</vt:lpstr>
      <vt:lpstr>Code</vt:lpstr>
      <vt:lpstr>Code </vt:lpstr>
      <vt:lpstr>Code </vt:lpstr>
      <vt:lpstr>PSoC Performance</vt:lpstr>
      <vt:lpstr>Final system picture</vt:lpstr>
      <vt:lpstr>Demo</vt:lpstr>
      <vt:lpstr>Conclusion and Future Work</vt:lpstr>
      <vt:lpstr>References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Audio Cancellation of Electronically Amplified Sound</dc:title>
  <dc:creator>Shubham Tandon</dc:creator>
  <cp:lastModifiedBy>Shubham Tandon</cp:lastModifiedBy>
  <cp:revision>50</cp:revision>
  <dcterms:created xsi:type="dcterms:W3CDTF">2015-07-20T14:38:54Z</dcterms:created>
  <dcterms:modified xsi:type="dcterms:W3CDTF">2015-07-22T18:29:22Z</dcterms:modified>
</cp:coreProperties>
</file>